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66D"/>
    <a:srgbClr val="A7FBBC"/>
    <a:srgbClr val="51B3E6"/>
    <a:srgbClr val="905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20C3-AFEE-B547-B8F4-5FFF51CC2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91EEE-2741-7B47-989A-10C107C1B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57B8C-B4C1-7E47-9206-C1CAEAA7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542D-D5F3-D846-9BE2-6E316D3C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F9A25-49B0-394E-B65B-324C1052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006D-1DC5-C845-8343-39CA624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CE581-2820-9145-AC04-203E4D9F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FD74-686E-1145-884E-CD8F280A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8328F-E9F7-7444-B8DE-F177FE9D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93B6F-170B-B142-8C97-B6D27026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9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EAC99-0435-FD45-A733-FE0A125E0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B383A-7CB9-F340-AF6F-A06D4C79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99E1-322D-5A41-8D29-429CB52D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E617-09F4-9D47-98D0-CB5BA279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9BA49-6DB5-A24F-8ABC-17E7F816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0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7652-49A5-0345-AF31-FAD00963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E8648-C099-3D48-B2CF-DFDE483C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4223A-6B7C-5E48-AD43-180B0BE0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AFDCF-D28B-3147-A26A-4ECB45B0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B5793-915E-DE48-943D-344228D8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3BEB-4627-6B4A-B21C-110E24DE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07F6-3E49-0741-8D4A-66104D2D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C7A9-F84E-AE4F-9118-F5A1BAFF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FAC13-6887-1344-8649-3428CDC0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92B0-4273-914B-802A-64575FDE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7BE0-0A06-464D-8C6D-7CF51663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F771-8161-7749-86B5-A11AD3697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31390-F584-7E4F-9A4F-7022BDB7C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BC80B-3CEB-2444-B87D-73D201B4E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8493D-316E-1E48-92D5-4ED45B81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0C62B-9EDA-EF49-BB36-A5149626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8C99-7860-4242-81A3-EE9801EA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E2BEF-A8C7-EA4A-B8BB-348E962D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68E50-BCB1-7342-A0A1-E74C8CC72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6AAE6-501C-284A-A69C-FAA39DCEF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3B4E8-4A4C-C046-8608-7EA608EFD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085535-801C-1F45-A033-E524A096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E0A9C9-64D0-2649-833D-DF8596B8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B3489-9AC3-A843-9A19-A8ED23AA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27B5-9D0C-F842-9DC2-BDF9AB84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4E364-E12D-B14E-BB82-EC43A08A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676E9-4A46-1A41-B1DF-982B8AAE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9C68A-8EC3-5D45-A1AA-3455B0C6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C9150-DA52-6040-989B-B54678C3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D4F3B-D1A0-8742-B76E-508613EA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74EC7-BD36-C040-A9ED-35099ACF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D5B-012E-BF4A-BA72-A4C0B683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B1B7-84C3-5447-B688-C6F72406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3E03A-2294-4D4E-A1AE-8432E6511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0CA5E-3BF2-8E46-AA07-9DF4C677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72DF3-734F-D54C-9BAD-9F182ABB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A9B88-1698-CE4D-BB06-2198F2A0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8B02-D9DE-1D46-98D9-E3F6D4D2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79F93-C5D1-904F-A768-587B9A29D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1239D-A523-164E-A0A3-D04D6038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2D709-5198-5D4A-AA58-EC239EA9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151A8-C48D-2E4A-823B-D9B5E430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31E6F-D48E-8740-A12D-89F6ADBA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4859-B8C2-B049-830F-7B7ED620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BE7C9-0492-1343-B494-A0284CD65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F7DE-1A92-D44D-BF0C-D7077CE1B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89A9E-359B-AA40-AD25-12DFB7A2B2B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65E25-91E5-E443-A823-F0BD6D12C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F8E58-17BB-7241-A385-75B03F1ED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DD3E-C03D-3448-8384-218CF681B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een, holding, white, man&#10;&#10;Description automatically generated">
            <a:extLst>
              <a:ext uri="{FF2B5EF4-FFF2-40B4-BE49-F238E27FC236}">
                <a16:creationId xmlns:a16="http://schemas.microsoft.com/office/drawing/2014/main" id="{CC1A9676-EA58-0847-8D59-06A20227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7" b="135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383B5-94D3-1744-B02F-A87F159E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0364" y="2438874"/>
            <a:ext cx="7579424" cy="255209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Travel Recommendations for Ireland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 using K-Means Clustering of Four Square Venue Data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7DFEB-59FA-134A-8BA0-8802C8295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Terri Lyons Smith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2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6E2-AC15-584B-AD22-F4A7CC0A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Location Insights are important for  travelers to Ireland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5CEF-BE3B-6744-AB74-0C34A8BC1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53482"/>
            <a:ext cx="10515600" cy="4351338"/>
          </a:xfrm>
        </p:spPr>
        <p:txBody>
          <a:bodyPr/>
          <a:lstStyle/>
          <a:p>
            <a:r>
              <a:rPr lang="en-US" dirty="0"/>
              <a:t>Travelers want tailored recommendations on the best places to see when they visit a country</a:t>
            </a:r>
          </a:p>
          <a:p>
            <a:r>
              <a:rPr lang="en-US" dirty="0"/>
              <a:t>With a country the size of Ireland, it is possible to travel to multiple cities but travelers want to make the most of their time</a:t>
            </a:r>
          </a:p>
          <a:p>
            <a:r>
              <a:rPr lang="en-US" dirty="0"/>
              <a:t>Searching for venue recommendations manually is time consuming and can provide unpredictable results.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3790-CB3F-6A4A-AC95-39483F1891C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60C-17D7-FA4F-8FFD-36E741441E9B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hamrock">
            <a:extLst>
              <a:ext uri="{FF2B5EF4-FFF2-40B4-BE49-F238E27FC236}">
                <a16:creationId xmlns:a16="http://schemas.microsoft.com/office/drawing/2014/main" id="{5167D431-B26F-8844-AEDA-705D068C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165" y="3957638"/>
            <a:ext cx="1947182" cy="19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62E3-55F4-CE4C-9157-507F2B52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/>
              <a:t>Data Used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2A698C-6B8E-436C-A47D-DC94C4B05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490" y="2714411"/>
            <a:ext cx="6066118" cy="2438546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Ireland Geocoordinate data – IE.CSV file containing County, City, Longitude, Latitude, Population for top cities in Ireland (33 cities)</a:t>
            </a:r>
          </a:p>
          <a:p>
            <a:pPr lvl="1"/>
            <a:r>
              <a:rPr lang="en-US" sz="2000" dirty="0"/>
              <a:t>Population feature removed from Dataset</a:t>
            </a:r>
          </a:p>
          <a:p>
            <a:r>
              <a:rPr lang="en-US" sz="2400" dirty="0"/>
              <a:t>Four Square Venue data – Venue Name, Venue Category,  Venue Latitude, Venue Longitude</a:t>
            </a:r>
          </a:p>
          <a:p>
            <a:pPr lvl="1"/>
            <a:r>
              <a:rPr lang="en-US" sz="2000" dirty="0"/>
              <a:t>324 venues returned from 4 square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Cities with no venue recommendations were dropped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Shamrock">
            <a:extLst>
              <a:ext uri="{FF2B5EF4-FFF2-40B4-BE49-F238E27FC236}">
                <a16:creationId xmlns:a16="http://schemas.microsoft.com/office/drawing/2014/main" id="{2072CD10-5900-0947-B715-5879B67B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9052" y="3191552"/>
            <a:ext cx="1961406" cy="19614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04FC29-2544-9344-A538-2DE526F44CDC}"/>
              </a:ext>
            </a:extLst>
          </p:cNvPr>
          <p:cNvSpPr/>
          <p:nvPr/>
        </p:nvSpPr>
        <p:spPr>
          <a:xfrm>
            <a:off x="0" y="6523037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FC553F-421E-3B42-9AF7-46AC95E069FB}"/>
              </a:ext>
            </a:extLst>
          </p:cNvPr>
          <p:cNvSpPr/>
          <p:nvPr/>
        </p:nvSpPr>
        <p:spPr>
          <a:xfrm>
            <a:off x="0" y="-21771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6E2-AC15-584B-AD22-F4A7CC0A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16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Cities spread across Irish Country-Side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3790-CB3F-6A4A-AC95-39483F1891C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60C-17D7-FA4F-8FFD-36E741441E9B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C334CFD-E08F-D64C-86B3-E8FFB47B1C1C}"/>
              </a:ext>
            </a:extLst>
          </p:cNvPr>
          <p:cNvSpPr txBox="1">
            <a:spLocks/>
          </p:cNvSpPr>
          <p:nvPr/>
        </p:nvSpPr>
        <p:spPr>
          <a:xfrm>
            <a:off x="838200" y="19161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C148643-AF8E-0344-9097-A0593A943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0666" y="1331475"/>
            <a:ext cx="6457270" cy="4483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0C8A5-01FE-374B-A2DC-70B6ABA8C498}"/>
              </a:ext>
            </a:extLst>
          </p:cNvPr>
          <p:cNvSpPr txBox="1"/>
          <p:nvPr/>
        </p:nvSpPr>
        <p:spPr>
          <a:xfrm>
            <a:off x="5848986" y="5795387"/>
            <a:ext cx="610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Prioritization of Travel is Important!</a:t>
            </a:r>
          </a:p>
        </p:txBody>
      </p:sp>
    </p:spTree>
    <p:extLst>
      <p:ext uri="{BB962C8B-B14F-4D97-AF65-F5344CB8AC3E}">
        <p14:creationId xmlns:p14="http://schemas.microsoft.com/office/powerpoint/2010/main" val="157907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6E2-AC15-584B-AD22-F4A7CC0A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16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Analysis of Four Square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3790-CB3F-6A4A-AC95-39483F1891C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60C-17D7-FA4F-8FFD-36E741441E9B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C334CFD-E08F-D64C-86B3-E8FFB47B1C1C}"/>
              </a:ext>
            </a:extLst>
          </p:cNvPr>
          <p:cNvSpPr txBox="1">
            <a:spLocks/>
          </p:cNvSpPr>
          <p:nvPr/>
        </p:nvSpPr>
        <p:spPr>
          <a:xfrm>
            <a:off x="838200" y="15420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48FD3-3A8F-0F4E-AB25-05A3A3FB846E}"/>
              </a:ext>
            </a:extLst>
          </p:cNvPr>
          <p:cNvSpPr txBox="1"/>
          <p:nvPr/>
        </p:nvSpPr>
        <p:spPr>
          <a:xfrm>
            <a:off x="1070552" y="1542015"/>
            <a:ext cx="845449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Careful selection of category, radius (meters from city location) and limits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are necessary for good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Continued analysis required on data to ensure query performing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Removal of broad category features required to improve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Following categories used for query to best align to traveler interests: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Historical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Monuments/Landmarks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Memorial sites</a:t>
            </a:r>
            <a:br>
              <a:rPr lang="en-US" sz="2000" dirty="0"/>
            </a:br>
            <a:r>
              <a:rPr lang="en-US" sz="20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Four square extended this to 19 subcategories including Castles, Parks etc.</a:t>
            </a:r>
          </a:p>
        </p:txBody>
      </p:sp>
      <p:pic>
        <p:nvPicPr>
          <p:cNvPr id="7" name="Graphic 6" descr="Castle scene">
            <a:extLst>
              <a:ext uri="{FF2B5EF4-FFF2-40B4-BE49-F238E27FC236}">
                <a16:creationId xmlns:a16="http://schemas.microsoft.com/office/drawing/2014/main" id="{118477D8-956B-144D-98E9-1B1DE2D43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1277" y="3925421"/>
            <a:ext cx="2017799" cy="2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8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6E2-AC15-584B-AD22-F4A7CC0A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16" y="501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K-Means Clustering assists in travel planning by clustering cities by available venues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3790-CB3F-6A4A-AC95-39483F1891C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60C-17D7-FA4F-8FFD-36E741441E9B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C334CFD-E08F-D64C-86B3-E8FFB47B1C1C}"/>
              </a:ext>
            </a:extLst>
          </p:cNvPr>
          <p:cNvSpPr txBox="1">
            <a:spLocks/>
          </p:cNvSpPr>
          <p:nvPr/>
        </p:nvSpPr>
        <p:spPr>
          <a:xfrm>
            <a:off x="838200" y="15420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8FFFEE5-0FBF-7245-BE64-DBD8FFBB0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63" y="1963684"/>
            <a:ext cx="6386511" cy="376560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F50B98-848B-0A4F-8B79-B08C1F193595}"/>
              </a:ext>
            </a:extLst>
          </p:cNvPr>
          <p:cNvSpPr/>
          <p:nvPr/>
        </p:nvSpPr>
        <p:spPr>
          <a:xfrm>
            <a:off x="8915400" y="2071688"/>
            <a:ext cx="185738" cy="185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06987-DE9C-6046-BC00-C581278AA0F3}"/>
              </a:ext>
            </a:extLst>
          </p:cNvPr>
          <p:cNvSpPr txBox="1"/>
          <p:nvPr/>
        </p:nvSpPr>
        <p:spPr>
          <a:xfrm>
            <a:off x="9255623" y="1963684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8415D5-6545-2C4E-936B-C0C951A492D4}"/>
              </a:ext>
            </a:extLst>
          </p:cNvPr>
          <p:cNvSpPr/>
          <p:nvPr/>
        </p:nvSpPr>
        <p:spPr>
          <a:xfrm>
            <a:off x="8915400" y="2409058"/>
            <a:ext cx="185738" cy="185737"/>
          </a:xfrm>
          <a:prstGeom prst="ellipse">
            <a:avLst/>
          </a:prstGeom>
          <a:solidFill>
            <a:srgbClr val="905E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5AA96-76BC-1D4A-B652-84C462C4B935}"/>
              </a:ext>
            </a:extLst>
          </p:cNvPr>
          <p:cNvSpPr txBox="1"/>
          <p:nvPr/>
        </p:nvSpPr>
        <p:spPr>
          <a:xfrm>
            <a:off x="9255622" y="2317260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1B9FBD-A333-2449-A006-F65D771CEB6B}"/>
              </a:ext>
            </a:extLst>
          </p:cNvPr>
          <p:cNvSpPr/>
          <p:nvPr/>
        </p:nvSpPr>
        <p:spPr>
          <a:xfrm>
            <a:off x="8915400" y="2794540"/>
            <a:ext cx="185738" cy="185737"/>
          </a:xfrm>
          <a:prstGeom prst="ellipse">
            <a:avLst/>
          </a:prstGeom>
          <a:solidFill>
            <a:srgbClr val="51B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32A0D-72DF-E040-8C51-A8673B658058}"/>
              </a:ext>
            </a:extLst>
          </p:cNvPr>
          <p:cNvSpPr txBox="1"/>
          <p:nvPr/>
        </p:nvSpPr>
        <p:spPr>
          <a:xfrm>
            <a:off x="9251894" y="2684425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492043-F9AD-BE41-8765-C4DAA6519353}"/>
              </a:ext>
            </a:extLst>
          </p:cNvPr>
          <p:cNvSpPr/>
          <p:nvPr/>
        </p:nvSpPr>
        <p:spPr>
          <a:xfrm>
            <a:off x="8915400" y="3187438"/>
            <a:ext cx="185738" cy="185737"/>
          </a:xfrm>
          <a:prstGeom prst="ellipse">
            <a:avLst/>
          </a:prstGeom>
          <a:solidFill>
            <a:srgbClr val="A7F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EEAC2-32C3-6948-BC12-EA9BE8E109FC}"/>
              </a:ext>
            </a:extLst>
          </p:cNvPr>
          <p:cNvSpPr txBox="1"/>
          <p:nvPr/>
        </p:nvSpPr>
        <p:spPr>
          <a:xfrm>
            <a:off x="9248166" y="3063655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57FE2D-4431-6046-8072-9E59953AFAD9}"/>
              </a:ext>
            </a:extLst>
          </p:cNvPr>
          <p:cNvSpPr/>
          <p:nvPr/>
        </p:nvSpPr>
        <p:spPr>
          <a:xfrm>
            <a:off x="8926697" y="3531947"/>
            <a:ext cx="185738" cy="185737"/>
          </a:xfrm>
          <a:prstGeom prst="ellipse">
            <a:avLst/>
          </a:prstGeom>
          <a:solidFill>
            <a:srgbClr val="F4B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01DAD5-8C29-A648-9D0D-A97EF0421C9E}"/>
              </a:ext>
            </a:extLst>
          </p:cNvPr>
          <p:cNvSpPr txBox="1"/>
          <p:nvPr/>
        </p:nvSpPr>
        <p:spPr>
          <a:xfrm>
            <a:off x="9255622" y="3416389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5</a:t>
            </a:r>
          </a:p>
        </p:txBody>
      </p:sp>
    </p:spTree>
    <p:extLst>
      <p:ext uri="{BB962C8B-B14F-4D97-AF65-F5344CB8AC3E}">
        <p14:creationId xmlns:p14="http://schemas.microsoft.com/office/powerpoint/2010/main" val="175419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6E2-AC15-584B-AD22-F4A7CC0A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04" y="5048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Cluster 1 is clear winner – providing venues across all areas of interest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3790-CB3F-6A4A-AC95-39483F1891C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60C-17D7-FA4F-8FFD-36E741441E9B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C334CFD-E08F-D64C-86B3-E8FFB47B1C1C}"/>
              </a:ext>
            </a:extLst>
          </p:cNvPr>
          <p:cNvSpPr txBox="1">
            <a:spLocks/>
          </p:cNvSpPr>
          <p:nvPr/>
        </p:nvSpPr>
        <p:spPr>
          <a:xfrm>
            <a:off x="838200" y="15420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D3BD5-4516-4D46-9457-8963CE3105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074862"/>
            <a:ext cx="5943600" cy="2708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8AEF4-143C-A44B-B05B-C60614DB20A2}"/>
              </a:ext>
            </a:extLst>
          </p:cNvPr>
          <p:cNvSpPr txBox="1"/>
          <p:nvPr/>
        </p:nvSpPr>
        <p:spPr>
          <a:xfrm>
            <a:off x="1414463" y="5314950"/>
            <a:ext cx="549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cities : Dublin, Cork, Limerick, Galway and Waterford</a:t>
            </a:r>
          </a:p>
        </p:txBody>
      </p:sp>
    </p:spTree>
    <p:extLst>
      <p:ext uri="{BB962C8B-B14F-4D97-AF65-F5344CB8AC3E}">
        <p14:creationId xmlns:p14="http://schemas.microsoft.com/office/powerpoint/2010/main" val="330964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62E3-55F4-CE4C-9157-507F2B52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45" y="946621"/>
            <a:ext cx="9151345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2A698C-6B8E-436C-A47D-DC94C4B05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394" y="1989790"/>
            <a:ext cx="7245565" cy="3428999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Four square can be used to provide good recommendations of venues to travelers</a:t>
            </a:r>
          </a:p>
          <a:p>
            <a:pPr lvl="1"/>
            <a:r>
              <a:rPr lang="en-US" sz="2000" dirty="0"/>
              <a:t>Careful analysis and selection of categories required.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Best cities can be found in Cluster 1 where our requested categories can be found across the top 5 venues. Top cities within this category are Dublin, Limerick, Cork, Galway and Wexford.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Cluster 2 and 3 provide a reasonable representation of our requested categories. Could be worth a visit if on the way to a Cluster 1 venue.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While Cluster 4 and 5 have venues that match our requirements, there are not as many. Cluster 5 cities are far from our starting point. These cities would be lower in priority</a:t>
            </a:r>
          </a:p>
          <a:p>
            <a:r>
              <a:rPr lang="en-US" sz="2400" dirty="0"/>
              <a:t>For full results, please refer to the Report </a:t>
            </a:r>
            <a:r>
              <a:rPr lang="en-US" b="1" dirty="0"/>
              <a:t>K-Means Clustering for Travel Recommendations within Ireland</a:t>
            </a:r>
            <a:endParaRPr lang="en-US" dirty="0"/>
          </a:p>
          <a:p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Shamrock">
            <a:extLst>
              <a:ext uri="{FF2B5EF4-FFF2-40B4-BE49-F238E27FC236}">
                <a16:creationId xmlns:a16="http://schemas.microsoft.com/office/drawing/2014/main" id="{2072CD10-5900-0947-B715-5879B67B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264" y="3704290"/>
            <a:ext cx="1961406" cy="19614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04FC29-2544-9344-A538-2DE526F44CDC}"/>
              </a:ext>
            </a:extLst>
          </p:cNvPr>
          <p:cNvSpPr/>
          <p:nvPr/>
        </p:nvSpPr>
        <p:spPr>
          <a:xfrm>
            <a:off x="0" y="6523037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FC553F-421E-3B42-9AF7-46AC95E069FB}"/>
              </a:ext>
            </a:extLst>
          </p:cNvPr>
          <p:cNvSpPr/>
          <p:nvPr/>
        </p:nvSpPr>
        <p:spPr>
          <a:xfrm>
            <a:off x="0" y="-21771"/>
            <a:ext cx="12192000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7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425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Travel Recommendations for Ireland  using K-Means Clustering of Four Square Venue Data </vt:lpstr>
      <vt:lpstr>Location Insights are important for  travelers to Ireland</vt:lpstr>
      <vt:lpstr>Data Used</vt:lpstr>
      <vt:lpstr>Cities spread across Irish Country-Side</vt:lpstr>
      <vt:lpstr>Analysis of Four Square results</vt:lpstr>
      <vt:lpstr>K-Means Clustering assists in travel planning by clustering cities by available venues</vt:lpstr>
      <vt:lpstr>Cluster 1 is clear winner – providing venues across all areas of interest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Recommendations for Ireland  using K-Means Clustering of Four Square Venue Data </dc:title>
  <dc:creator>Microsoft Office User</dc:creator>
  <cp:lastModifiedBy>Microsoft Office User</cp:lastModifiedBy>
  <cp:revision>5</cp:revision>
  <dcterms:created xsi:type="dcterms:W3CDTF">2019-12-06T21:19:44Z</dcterms:created>
  <dcterms:modified xsi:type="dcterms:W3CDTF">2019-12-06T21:53:32Z</dcterms:modified>
</cp:coreProperties>
</file>